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Lora"/>
      <p:regular r:id="rId15"/>
      <p:bold r:id="rId16"/>
      <p:italic r:id="rId17"/>
      <p:boldItalic r:id="rId18"/>
    </p:embeddedFont>
    <p:embeddedFont>
      <p:font typeface="Source Sans 3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3-bold.fntdata"/><Relationship Id="rId11" Type="http://schemas.openxmlformats.org/officeDocument/2006/relationships/slide" Target="slides/slide7.xml"/><Relationship Id="rId22" Type="http://schemas.openxmlformats.org/officeDocument/2006/relationships/font" Target="fonts/SourceSans3-boldItalic.fntdata"/><Relationship Id="rId10" Type="http://schemas.openxmlformats.org/officeDocument/2006/relationships/slide" Target="slides/slide6.xml"/><Relationship Id="rId21" Type="http://schemas.openxmlformats.org/officeDocument/2006/relationships/font" Target="fonts/SourceSans3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ora-regular.fntdata"/><Relationship Id="rId14" Type="http://schemas.openxmlformats.org/officeDocument/2006/relationships/slide" Target="slides/slide10.xml"/><Relationship Id="rId17" Type="http://schemas.openxmlformats.org/officeDocument/2006/relationships/font" Target="fonts/Lora-italic.fntdata"/><Relationship Id="rId16" Type="http://schemas.openxmlformats.org/officeDocument/2006/relationships/font" Target="fonts/Lora-bold.fntdata"/><Relationship Id="rId5" Type="http://schemas.openxmlformats.org/officeDocument/2006/relationships/slide" Target="slides/slide1.xml"/><Relationship Id="rId19" Type="http://schemas.openxmlformats.org/officeDocument/2006/relationships/font" Target="fonts/SourceSans3-regular.fntdata"/><Relationship Id="rId6" Type="http://schemas.openxmlformats.org/officeDocument/2006/relationships/slide" Target="slides/slide2.xml"/><Relationship Id="rId18" Type="http://schemas.openxmlformats.org/officeDocument/2006/relationships/font" Target="fonts/Lora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" name="Google Shape;4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204" y="2552700"/>
            <a:ext cx="4887873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3"/>
          <p:cNvSpPr/>
          <p:nvPr/>
        </p:nvSpPr>
        <p:spPr>
          <a:xfrm>
            <a:off x="6324124" y="1978581"/>
            <a:ext cx="7468553" cy="2112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400"/>
              <a:buFont typeface="Lora"/>
              <a:buNone/>
            </a:pPr>
            <a:r>
              <a:rPr b="0" i="0" lang="en-US" sz="44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Análisis y Selección de Modelo Predictivo para Churn de Clientes</a:t>
            </a:r>
            <a:endParaRPr b="0" i="0" sz="4400" u="none" cap="none" strike="noStrike"/>
          </a:p>
        </p:txBody>
      </p:sp>
      <p:sp>
        <p:nvSpPr>
          <p:cNvPr id="49" name="Google Shape;49;p13"/>
          <p:cNvSpPr/>
          <p:nvPr/>
        </p:nvSpPr>
        <p:spPr>
          <a:xfrm>
            <a:off x="6324124" y="4449604"/>
            <a:ext cx="7468553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Presentación de resultados del proyecto de predicción de abandono de clientes para Telecom X, desarrollado para anticipar y reducir la tasa de cancelación de servicios.</a:t>
            </a:r>
            <a:endParaRPr b="0" i="0" sz="1850" u="none" cap="none" strike="noStrike"/>
          </a:p>
        </p:txBody>
      </p:sp>
      <p:sp>
        <p:nvSpPr>
          <p:cNvPr id="50" name="Google Shape;50;p13"/>
          <p:cNvSpPr/>
          <p:nvPr/>
        </p:nvSpPr>
        <p:spPr>
          <a:xfrm>
            <a:off x="6324124" y="5867876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Por: Miguel Ángel Toro Romo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3" name="Google Shape;20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/>
          <p:nvPr/>
        </p:nvSpPr>
        <p:spPr>
          <a:xfrm>
            <a:off x="6241018" y="731520"/>
            <a:ext cx="7634764" cy="1268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3950"/>
              <a:buFont typeface="Lora"/>
              <a:buNone/>
            </a:pPr>
            <a:r>
              <a:rPr b="0" i="0" lang="en-US" sz="395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Consideraciones para Producción</a:t>
            </a:r>
            <a:endParaRPr b="0" i="0" sz="3950" u="none" cap="none" strike="noStrike"/>
          </a:p>
        </p:txBody>
      </p:sp>
      <p:pic>
        <p:nvPicPr>
          <p:cNvPr descr="preencoded.png" id="205" name="Google Shape;20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1018" y="2323148"/>
            <a:ext cx="1078111" cy="129373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/>
          <p:nvPr/>
        </p:nvSpPr>
        <p:spPr>
          <a:xfrm>
            <a:off x="7534751" y="2538770"/>
            <a:ext cx="2536627" cy="317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950"/>
              <a:buFont typeface="Lora"/>
              <a:buNone/>
            </a:pPr>
            <a:r>
              <a:rPr b="0" i="0" lang="en-US" sz="195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Datos nuevos</a:t>
            </a:r>
            <a:endParaRPr b="0" i="0" sz="1950" u="none" cap="none" strike="noStrike"/>
          </a:p>
        </p:txBody>
      </p:sp>
      <p:sp>
        <p:nvSpPr>
          <p:cNvPr id="207" name="Google Shape;207;p22"/>
          <p:cNvSpPr/>
          <p:nvPr/>
        </p:nvSpPr>
        <p:spPr>
          <a:xfrm>
            <a:off x="7534751" y="2985135"/>
            <a:ext cx="6341031" cy="344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650"/>
              <a:buFont typeface="Source Sans 3"/>
              <a:buNone/>
            </a:pPr>
            <a:r>
              <a:rPr b="0" i="0" lang="en-US" sz="16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Registros con la misma estructura del dataset original</a:t>
            </a:r>
            <a:endParaRPr b="0" i="0" sz="1650" u="none" cap="none" strike="noStrike"/>
          </a:p>
        </p:txBody>
      </p:sp>
      <p:pic>
        <p:nvPicPr>
          <p:cNvPr descr="preencoded.png" id="208" name="Google Shape;20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1018" y="3616881"/>
            <a:ext cx="1078111" cy="129373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/>
          <p:nvPr/>
        </p:nvSpPr>
        <p:spPr>
          <a:xfrm>
            <a:off x="7534751" y="3832503"/>
            <a:ext cx="2536627" cy="317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950"/>
              <a:buFont typeface="Lora"/>
              <a:buNone/>
            </a:pPr>
            <a:r>
              <a:rPr b="0" i="0" lang="en-US" sz="195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Transformaciones</a:t>
            </a:r>
            <a:endParaRPr b="0" i="0" sz="1950" u="none" cap="none" strike="noStrike"/>
          </a:p>
        </p:txBody>
      </p:sp>
      <p:sp>
        <p:nvSpPr>
          <p:cNvPr id="210" name="Google Shape;210;p22"/>
          <p:cNvSpPr/>
          <p:nvPr/>
        </p:nvSpPr>
        <p:spPr>
          <a:xfrm>
            <a:off x="7534751" y="4278868"/>
            <a:ext cx="6341031" cy="344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650"/>
              <a:buFont typeface="Source Sans 3"/>
              <a:buNone/>
            </a:pPr>
            <a:r>
              <a:rPr b="0" i="0" lang="en-US" sz="16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Eliminación de columnas, codificación binaria y One-Hot Encoding</a:t>
            </a:r>
            <a:endParaRPr b="0" i="0" sz="1650" u="none" cap="none" strike="noStrike"/>
          </a:p>
        </p:txBody>
      </p:sp>
      <p:pic>
        <p:nvPicPr>
          <p:cNvPr descr="preencoded.png" id="211" name="Google Shape;21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1018" y="4910614"/>
            <a:ext cx="1078111" cy="129373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/>
          <p:nvPr/>
        </p:nvSpPr>
        <p:spPr>
          <a:xfrm>
            <a:off x="7534751" y="5126236"/>
            <a:ext cx="2536627" cy="317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950"/>
              <a:buFont typeface="Lora"/>
              <a:buNone/>
            </a:pPr>
            <a:r>
              <a:rPr b="0" i="0" lang="en-US" sz="195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Modelo RF</a:t>
            </a:r>
            <a:endParaRPr b="0" i="0" sz="1950" u="none" cap="none" strike="noStrike"/>
          </a:p>
        </p:txBody>
      </p:sp>
      <p:sp>
        <p:nvSpPr>
          <p:cNvPr id="213" name="Google Shape;213;p22"/>
          <p:cNvSpPr/>
          <p:nvPr/>
        </p:nvSpPr>
        <p:spPr>
          <a:xfrm>
            <a:off x="7534751" y="5572601"/>
            <a:ext cx="6341031" cy="344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650"/>
              <a:buFont typeface="Source Sans 3"/>
              <a:buNone/>
            </a:pPr>
            <a:r>
              <a:rPr b="0" i="0" lang="en-US" sz="16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Ejecución del modelo sobre datos transformados</a:t>
            </a:r>
            <a:endParaRPr b="0" i="0" sz="1650" u="none" cap="none" strike="noStrike"/>
          </a:p>
        </p:txBody>
      </p:sp>
      <p:pic>
        <p:nvPicPr>
          <p:cNvPr descr="preencoded.png" id="214" name="Google Shape;21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1018" y="6204347"/>
            <a:ext cx="1078111" cy="129373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/>
          <p:nvPr/>
        </p:nvSpPr>
        <p:spPr>
          <a:xfrm>
            <a:off x="7534751" y="6419969"/>
            <a:ext cx="2536627" cy="317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950"/>
              <a:buFont typeface="Lora"/>
              <a:buNone/>
            </a:pPr>
            <a:r>
              <a:rPr b="0" i="0" lang="en-US" sz="195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Predicción</a:t>
            </a:r>
            <a:endParaRPr b="0" i="0" sz="1950" u="none" cap="none" strike="noStrike"/>
          </a:p>
        </p:txBody>
      </p:sp>
      <p:sp>
        <p:nvSpPr>
          <p:cNvPr id="216" name="Google Shape;216;p22"/>
          <p:cNvSpPr/>
          <p:nvPr/>
        </p:nvSpPr>
        <p:spPr>
          <a:xfrm>
            <a:off x="7534751" y="6866334"/>
            <a:ext cx="6341031" cy="344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650"/>
              <a:buFont typeface="Source Sans 3"/>
              <a:buNone/>
            </a:pPr>
            <a:r>
              <a:rPr b="0" i="0" lang="en-US" sz="16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Probabilidad de abandono o permanencia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837724" y="1856780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400"/>
              <a:buFont typeface="Lora"/>
              <a:buNone/>
            </a:pPr>
            <a:r>
              <a:rPr b="0" i="0" lang="en-US" sz="44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Resumen Ejecutivo</a:t>
            </a:r>
            <a:endParaRPr b="0" i="0" sz="4400" u="none" cap="none" strike="noStrike"/>
          </a:p>
        </p:txBody>
      </p:sp>
      <p:sp>
        <p:nvSpPr>
          <p:cNvPr id="57" name="Google Shape;57;p14"/>
          <p:cNvSpPr/>
          <p:nvPr/>
        </p:nvSpPr>
        <p:spPr>
          <a:xfrm>
            <a:off x="837724" y="3039547"/>
            <a:ext cx="4158734" cy="3333274"/>
          </a:xfrm>
          <a:prstGeom prst="roundRect">
            <a:avLst>
              <a:gd fmla="val 1077" name="adj"/>
            </a:avLst>
          </a:prstGeom>
          <a:solidFill>
            <a:srgbClr val="FEF5E7"/>
          </a:solidFill>
          <a:ln cap="flat" cmpd="sng" w="30475">
            <a:solidFill>
              <a:srgbClr val="D9C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1107519" y="330934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Objetivo</a:t>
            </a:r>
            <a:endParaRPr b="0" i="0" sz="2200" u="none" cap="none" strike="noStrike"/>
          </a:p>
        </p:txBody>
      </p:sp>
      <p:sp>
        <p:nvSpPr>
          <p:cNvPr id="59" name="Google Shape;59;p14"/>
          <p:cNvSpPr/>
          <p:nvPr/>
        </p:nvSpPr>
        <p:spPr>
          <a:xfrm>
            <a:off x="1107519" y="3804880"/>
            <a:ext cx="3619143" cy="2298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Construir un modelo de clasificación que prediga si un cliente abandonará los servicios de la compañía, basado en características sociodemográficas y servicios contratados.</a:t>
            </a:r>
            <a:endParaRPr b="0" i="0" sz="1850" u="none" cap="none" strike="noStrike"/>
          </a:p>
        </p:txBody>
      </p:sp>
      <p:sp>
        <p:nvSpPr>
          <p:cNvPr id="60" name="Google Shape;60;p14"/>
          <p:cNvSpPr/>
          <p:nvPr/>
        </p:nvSpPr>
        <p:spPr>
          <a:xfrm>
            <a:off x="5235773" y="3039547"/>
            <a:ext cx="4158734" cy="3333274"/>
          </a:xfrm>
          <a:prstGeom prst="roundRect">
            <a:avLst>
              <a:gd fmla="val 1077" name="adj"/>
            </a:avLst>
          </a:prstGeom>
          <a:solidFill>
            <a:srgbClr val="FEF5E7"/>
          </a:solidFill>
          <a:ln cap="flat" cmpd="sng" w="30475">
            <a:solidFill>
              <a:srgbClr val="D9C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5505569" y="330934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Modelo Ganador</a:t>
            </a:r>
            <a:endParaRPr b="0" i="0" sz="2200" u="none" cap="none" strike="noStrike"/>
          </a:p>
        </p:txBody>
      </p:sp>
      <p:sp>
        <p:nvSpPr>
          <p:cNvPr id="62" name="Google Shape;62;p14"/>
          <p:cNvSpPr/>
          <p:nvPr/>
        </p:nvSpPr>
        <p:spPr>
          <a:xfrm>
            <a:off x="5505569" y="3804880"/>
            <a:ext cx="3619143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RandomForest optimizado con </a:t>
            </a:r>
            <a:r>
              <a:rPr b="1" i="0" lang="en-US" sz="1850" u="none" cap="none" strike="noStrike">
                <a:solidFill>
                  <a:srgbClr val="38512F"/>
                </a:solidFill>
                <a:latin typeface="Source Sans 3"/>
                <a:ea typeface="Source Sans 3"/>
                <a:cs typeface="Source Sans 3"/>
                <a:sym typeface="Source Sans 3"/>
              </a:rPr>
              <a:t>88.5% de recall</a:t>
            </a: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 para clase 1 y </a:t>
            </a:r>
            <a:r>
              <a:rPr b="1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68.5% de accuracy</a:t>
            </a: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b="0" i="0" sz="1850" u="none" cap="none" strike="noStrike"/>
          </a:p>
        </p:txBody>
      </p:sp>
      <p:sp>
        <p:nvSpPr>
          <p:cNvPr id="63" name="Google Shape;63;p14"/>
          <p:cNvSpPr/>
          <p:nvPr/>
        </p:nvSpPr>
        <p:spPr>
          <a:xfrm>
            <a:off x="9633823" y="3039547"/>
            <a:ext cx="4158853" cy="3333274"/>
          </a:xfrm>
          <a:prstGeom prst="roundRect">
            <a:avLst>
              <a:gd fmla="val 1077" name="adj"/>
            </a:avLst>
          </a:prstGeom>
          <a:solidFill>
            <a:srgbClr val="FEF5E7"/>
          </a:solidFill>
          <a:ln cap="flat" cmpd="sng" w="30475">
            <a:solidFill>
              <a:srgbClr val="D9C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9903619" y="330934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Beneficio Esperado</a:t>
            </a:r>
            <a:endParaRPr b="0" i="0" sz="2200" u="none" cap="none" strike="noStrike"/>
          </a:p>
        </p:txBody>
      </p:sp>
      <p:sp>
        <p:nvSpPr>
          <p:cNvPr id="65" name="Google Shape;65;p14"/>
          <p:cNvSpPr/>
          <p:nvPr/>
        </p:nvSpPr>
        <p:spPr>
          <a:xfrm>
            <a:off x="9903619" y="3804880"/>
            <a:ext cx="3619262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Una reducción del 25% en la tasa de abandono podría significar un incremento de ingresos de </a:t>
            </a:r>
            <a:r>
              <a:rPr b="1" i="0" lang="en-US" sz="1850" u="none" cap="none" strike="noStrike">
                <a:solidFill>
                  <a:srgbClr val="38512F"/>
                </a:solidFill>
                <a:latin typeface="Source Sans 3"/>
                <a:ea typeface="Source Sans 3"/>
                <a:cs typeface="Source Sans 3"/>
                <a:sym typeface="Source Sans 3"/>
              </a:rPr>
              <a:t>$950.000 anuales</a:t>
            </a: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" name="Google Shape;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323" y="2759512"/>
            <a:ext cx="4887754" cy="271045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6324124" y="1375767"/>
            <a:ext cx="6008489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400"/>
              <a:buFont typeface="Lora"/>
              <a:buNone/>
            </a:pPr>
            <a:r>
              <a:rPr b="0" i="0" lang="en-US" sz="44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Contexto del Problema</a:t>
            </a:r>
            <a:endParaRPr b="0" i="0" sz="4400" u="none" cap="none" strike="noStrike"/>
          </a:p>
        </p:txBody>
      </p:sp>
      <p:sp>
        <p:nvSpPr>
          <p:cNvPr id="74" name="Google Shape;74;p15"/>
          <p:cNvSpPr/>
          <p:nvPr/>
        </p:nvSpPr>
        <p:spPr>
          <a:xfrm>
            <a:off x="6324124" y="2678073"/>
            <a:ext cx="2970967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Importancia del Churn</a:t>
            </a:r>
            <a:endParaRPr b="0" i="0" sz="2200" u="none" cap="none" strike="noStrike"/>
          </a:p>
        </p:txBody>
      </p:sp>
      <p:sp>
        <p:nvSpPr>
          <p:cNvPr id="75" name="Google Shape;75;p15"/>
          <p:cNvSpPr/>
          <p:nvPr/>
        </p:nvSpPr>
        <p:spPr>
          <a:xfrm>
            <a:off x="6324124" y="3269337"/>
            <a:ext cx="3442335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Char char="•"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Indicador clave de la salud del negocio</a:t>
            </a:r>
            <a:endParaRPr b="0" i="0" sz="1850" u="none" cap="none" strike="noStrike"/>
          </a:p>
        </p:txBody>
      </p:sp>
      <p:sp>
        <p:nvSpPr>
          <p:cNvPr id="76" name="Google Shape;76;p15"/>
          <p:cNvSpPr/>
          <p:nvPr/>
        </p:nvSpPr>
        <p:spPr>
          <a:xfrm>
            <a:off x="6324124" y="4119086"/>
            <a:ext cx="3442335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Char char="•"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Pérdida de ingresos estables mensuales</a:t>
            </a:r>
            <a:endParaRPr b="0" i="0" sz="1850" u="none" cap="none" strike="noStrike"/>
          </a:p>
        </p:txBody>
      </p:sp>
      <p:sp>
        <p:nvSpPr>
          <p:cNvPr id="77" name="Google Shape;77;p15"/>
          <p:cNvSpPr/>
          <p:nvPr/>
        </p:nvSpPr>
        <p:spPr>
          <a:xfrm>
            <a:off x="6324124" y="4968835"/>
            <a:ext cx="3442335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Char char="•"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Mayor costo de adquisición vs retención</a:t>
            </a:r>
            <a:endParaRPr b="0" i="0" sz="1850" u="none" cap="none" strike="noStrike"/>
          </a:p>
        </p:txBody>
      </p:sp>
      <p:sp>
        <p:nvSpPr>
          <p:cNvPr id="78" name="Google Shape;78;p15"/>
          <p:cNvSpPr/>
          <p:nvPr/>
        </p:nvSpPr>
        <p:spPr>
          <a:xfrm>
            <a:off x="10357961" y="267807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Ventaja Competitiva</a:t>
            </a:r>
            <a:endParaRPr b="0" i="0" sz="2200" u="none" cap="none" strike="noStrike"/>
          </a:p>
        </p:txBody>
      </p:sp>
      <p:sp>
        <p:nvSpPr>
          <p:cNvPr id="79" name="Google Shape;79;p15"/>
          <p:cNvSpPr/>
          <p:nvPr/>
        </p:nvSpPr>
        <p:spPr>
          <a:xfrm>
            <a:off x="10357961" y="3269337"/>
            <a:ext cx="3442335" cy="1915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Anticiparse a la decisión de abandono permite crear estrategias personalizadas de retención antes de que los clientes decidan irse.</a:t>
            </a:r>
            <a:endParaRPr b="0" i="0" sz="1850" u="none" cap="none" strike="noStrike"/>
          </a:p>
        </p:txBody>
      </p:sp>
      <p:sp>
        <p:nvSpPr>
          <p:cNvPr id="80" name="Google Shape;80;p15"/>
          <p:cNvSpPr/>
          <p:nvPr/>
        </p:nvSpPr>
        <p:spPr>
          <a:xfrm>
            <a:off x="6324124" y="6087785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El dataset muestra un </a:t>
            </a:r>
            <a:r>
              <a:rPr b="1" i="0" lang="en-US" sz="1850" u="none" cap="none" strike="noStrike">
                <a:solidFill>
                  <a:srgbClr val="38512F"/>
                </a:solidFill>
                <a:latin typeface="Source Sans 3"/>
                <a:ea typeface="Source Sans 3"/>
                <a:cs typeface="Source Sans 3"/>
                <a:sym typeface="Source Sans 3"/>
              </a:rPr>
              <a:t>desbalance importante</a:t>
            </a: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 entre las clases Churn Sí y Churn No.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6" name="Google Shape;8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" name="Google Shape;8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204" y="2584371"/>
            <a:ext cx="4887873" cy="306085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6324124" y="1630561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400"/>
              <a:buFont typeface="Lora"/>
              <a:buNone/>
            </a:pPr>
            <a:r>
              <a:rPr b="0" i="0" lang="en-US" sz="44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Comportamiento de Abandono</a:t>
            </a:r>
            <a:endParaRPr b="0" i="0" sz="4400" u="none" cap="none" strike="noStrike"/>
          </a:p>
        </p:txBody>
      </p:sp>
      <p:sp>
        <p:nvSpPr>
          <p:cNvPr id="89" name="Google Shape;89;p16"/>
          <p:cNvSpPr/>
          <p:nvPr/>
        </p:nvSpPr>
        <p:spPr>
          <a:xfrm>
            <a:off x="6324124" y="3397568"/>
            <a:ext cx="7468553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La mayor fuga de clientes se produce en los </a:t>
            </a:r>
            <a:r>
              <a:rPr b="1" i="0" lang="en-US" sz="1850" u="none" cap="none" strike="noStrike">
                <a:solidFill>
                  <a:srgbClr val="38512F"/>
                </a:solidFill>
                <a:latin typeface="Source Sans 3"/>
                <a:ea typeface="Source Sans 3"/>
                <a:cs typeface="Source Sans 3"/>
                <a:sym typeface="Source Sans 3"/>
              </a:rPr>
              <a:t>primeros 5 meses</a:t>
            </a: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 de permanencia, concentrándose en el primer mes una cantidad que más que triplica a la de los meses siguientes.</a:t>
            </a:r>
            <a:endParaRPr b="0" i="0" sz="1850" u="none" cap="none" strike="noStrike"/>
          </a:p>
        </p:txBody>
      </p:sp>
      <p:sp>
        <p:nvSpPr>
          <p:cNvPr id="90" name="Google Shape;90;p16"/>
          <p:cNvSpPr/>
          <p:nvPr/>
        </p:nvSpPr>
        <p:spPr>
          <a:xfrm>
            <a:off x="6324124" y="4815840"/>
            <a:ext cx="7468553" cy="1783199"/>
          </a:xfrm>
          <a:prstGeom prst="roundRect">
            <a:avLst>
              <a:gd fmla="val 2014" name="adj"/>
            </a:avLst>
          </a:prstGeom>
          <a:solidFill>
            <a:srgbClr val="D4E3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1" name="Google Shape;9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3439" y="5164574"/>
            <a:ext cx="299204" cy="23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7101959" y="5114925"/>
            <a:ext cx="6451402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Este patrón sugiere que las estrategias de retención deben enfocarse especialmente en los primeros meses de la relación con el cliente.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837724" y="1133356"/>
            <a:ext cx="5649158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400"/>
              <a:buFont typeface="Lora"/>
              <a:buNone/>
            </a:pPr>
            <a:r>
              <a:rPr b="0" i="0" lang="en-US" sz="44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Metodología Aplicada</a:t>
            </a:r>
            <a:endParaRPr b="0" i="0" sz="4400" u="none" cap="none" strike="noStrike"/>
          </a:p>
        </p:txBody>
      </p:sp>
      <p:sp>
        <p:nvSpPr>
          <p:cNvPr id="99" name="Google Shape;99;p17"/>
          <p:cNvSpPr/>
          <p:nvPr/>
        </p:nvSpPr>
        <p:spPr>
          <a:xfrm>
            <a:off x="837724" y="3034189"/>
            <a:ext cx="4158734" cy="239316"/>
          </a:xfrm>
          <a:prstGeom prst="roundRect">
            <a:avLst>
              <a:gd fmla="val 15004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1077039" y="351282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Preprocesamiento</a:t>
            </a:r>
            <a:endParaRPr b="0" i="0" sz="2200" u="none" cap="none" strike="noStrike"/>
          </a:p>
        </p:txBody>
      </p:sp>
      <p:sp>
        <p:nvSpPr>
          <p:cNvPr id="101" name="Google Shape;101;p17"/>
          <p:cNvSpPr/>
          <p:nvPr/>
        </p:nvSpPr>
        <p:spPr>
          <a:xfrm>
            <a:off x="1077039" y="4008358"/>
            <a:ext cx="3680103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Char char="•"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Eliminación de variables innecesarias (customerID, Charges.Monthly)</a:t>
            </a:r>
            <a:endParaRPr b="0" i="0" sz="1850" u="none" cap="none" strike="noStrike"/>
          </a:p>
        </p:txBody>
      </p:sp>
      <p:sp>
        <p:nvSpPr>
          <p:cNvPr id="102" name="Google Shape;102;p17"/>
          <p:cNvSpPr/>
          <p:nvPr/>
        </p:nvSpPr>
        <p:spPr>
          <a:xfrm>
            <a:off x="1077039" y="5241131"/>
            <a:ext cx="368010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Char char="•"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Codificación de variables binarias y categóricas</a:t>
            </a:r>
            <a:endParaRPr b="0" i="0" sz="1850" u="none" cap="none" strike="noStrike"/>
          </a:p>
        </p:txBody>
      </p:sp>
      <p:sp>
        <p:nvSpPr>
          <p:cNvPr id="103" name="Google Shape;103;p17"/>
          <p:cNvSpPr/>
          <p:nvPr/>
        </p:nvSpPr>
        <p:spPr>
          <a:xfrm>
            <a:off x="1077039" y="6090880"/>
            <a:ext cx="368010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Char char="•"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Tratamiento del desbalanceo con RandomOverSampler</a:t>
            </a:r>
            <a:endParaRPr b="0" i="0" sz="1850" u="none" cap="none" strike="noStrike"/>
          </a:p>
        </p:txBody>
      </p:sp>
      <p:sp>
        <p:nvSpPr>
          <p:cNvPr id="104" name="Google Shape;104;p17"/>
          <p:cNvSpPr/>
          <p:nvPr/>
        </p:nvSpPr>
        <p:spPr>
          <a:xfrm>
            <a:off x="5235773" y="2675096"/>
            <a:ext cx="4158734" cy="239316"/>
          </a:xfrm>
          <a:prstGeom prst="roundRect">
            <a:avLst>
              <a:gd fmla="val 15004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5475089" y="3153728"/>
            <a:ext cx="2816900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Algoritmos Evaluados</a:t>
            </a:r>
            <a:endParaRPr b="0" i="0" sz="2200" u="none" cap="none" strike="noStrike"/>
          </a:p>
        </p:txBody>
      </p:sp>
      <p:sp>
        <p:nvSpPr>
          <p:cNvPr id="106" name="Google Shape;106;p17"/>
          <p:cNvSpPr/>
          <p:nvPr/>
        </p:nvSpPr>
        <p:spPr>
          <a:xfrm>
            <a:off x="5475089" y="3649266"/>
            <a:ext cx="368010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Char char="•"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DecisionTreeClassifier</a:t>
            </a:r>
            <a:endParaRPr b="0" i="0" sz="1850" u="none" cap="none" strike="noStrike"/>
          </a:p>
        </p:txBody>
      </p:sp>
      <p:sp>
        <p:nvSpPr>
          <p:cNvPr id="107" name="Google Shape;107;p17"/>
          <p:cNvSpPr/>
          <p:nvPr/>
        </p:nvSpPr>
        <p:spPr>
          <a:xfrm>
            <a:off x="5475089" y="4115991"/>
            <a:ext cx="368010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Char char="•"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CatBoostClassifier</a:t>
            </a:r>
            <a:endParaRPr b="0" i="0" sz="1850" u="none" cap="none" strike="noStrike"/>
          </a:p>
        </p:txBody>
      </p:sp>
      <p:sp>
        <p:nvSpPr>
          <p:cNvPr id="108" name="Google Shape;108;p17"/>
          <p:cNvSpPr/>
          <p:nvPr/>
        </p:nvSpPr>
        <p:spPr>
          <a:xfrm>
            <a:off x="5475089" y="4582716"/>
            <a:ext cx="368010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Char char="•"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RandomForestClassifier</a:t>
            </a:r>
            <a:endParaRPr b="0" i="0" sz="1850" u="none" cap="none" strike="noStrike"/>
          </a:p>
        </p:txBody>
      </p:sp>
      <p:sp>
        <p:nvSpPr>
          <p:cNvPr id="109" name="Google Shape;109;p17"/>
          <p:cNvSpPr/>
          <p:nvPr/>
        </p:nvSpPr>
        <p:spPr>
          <a:xfrm>
            <a:off x="9633823" y="2316123"/>
            <a:ext cx="4158853" cy="239316"/>
          </a:xfrm>
          <a:prstGeom prst="roundRect">
            <a:avLst>
              <a:gd fmla="val 15004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9873139" y="2794754"/>
            <a:ext cx="3416141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Optimización y Validación</a:t>
            </a:r>
            <a:endParaRPr b="0" i="0" sz="2200" u="none" cap="none" strike="noStrike"/>
          </a:p>
        </p:txBody>
      </p:sp>
      <p:sp>
        <p:nvSpPr>
          <p:cNvPr id="111" name="Google Shape;111;p17"/>
          <p:cNvSpPr/>
          <p:nvPr/>
        </p:nvSpPr>
        <p:spPr>
          <a:xfrm>
            <a:off x="9873139" y="3290292"/>
            <a:ext cx="3680222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Char char="•"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Optimización de hiperparámetros</a:t>
            </a:r>
            <a:endParaRPr b="0" i="0" sz="1850" u="none" cap="none" strike="noStrike"/>
          </a:p>
        </p:txBody>
      </p:sp>
      <p:sp>
        <p:nvSpPr>
          <p:cNvPr id="112" name="Google Shape;112;p17"/>
          <p:cNvSpPr/>
          <p:nvPr/>
        </p:nvSpPr>
        <p:spPr>
          <a:xfrm>
            <a:off x="9873139" y="4140041"/>
            <a:ext cx="3680222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Char char="•"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Métrica objetivo: recall clase 1</a:t>
            </a:r>
            <a:endParaRPr b="0" i="0" sz="1850" u="none" cap="none" strike="noStrike"/>
          </a:p>
        </p:txBody>
      </p:sp>
      <p:sp>
        <p:nvSpPr>
          <p:cNvPr id="113" name="Google Shape;113;p17"/>
          <p:cNvSpPr/>
          <p:nvPr/>
        </p:nvSpPr>
        <p:spPr>
          <a:xfrm>
            <a:off x="9873139" y="4606766"/>
            <a:ext cx="3680222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Char char="•"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Validación con división train/test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607338" y="477202"/>
            <a:ext cx="4706183" cy="5104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3200"/>
              <a:buFont typeface="Lora"/>
              <a:buNone/>
            </a:pPr>
            <a:r>
              <a:rPr b="0" i="0" lang="en-US" sz="32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Comparativa de Modelos</a:t>
            </a:r>
            <a:endParaRPr b="0" i="0" sz="3200" u="none" cap="none" strike="noStrike"/>
          </a:p>
        </p:txBody>
      </p:sp>
      <p:pic>
        <p:nvPicPr>
          <p:cNvPr descr="preencoded.png"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338" y="1334691"/>
            <a:ext cx="957834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>
            <a:off x="607338" y="6863834"/>
            <a:ext cx="13415724" cy="2019300"/>
          </a:xfrm>
          <a:prstGeom prst="roundRect">
            <a:avLst>
              <a:gd fmla="val 1289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614958" y="6871454"/>
            <a:ext cx="13400484" cy="501015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788432" y="6983135"/>
            <a:ext cx="2329339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None/>
            </a:pPr>
            <a:r>
              <a:rPr b="1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Modelo</a:t>
            </a:r>
            <a:endParaRPr b="0" i="0" sz="1350" u="none" cap="none" strike="noStrike"/>
          </a:p>
        </p:txBody>
      </p:sp>
      <p:sp>
        <p:nvSpPr>
          <p:cNvPr id="124" name="Google Shape;124;p18"/>
          <p:cNvSpPr/>
          <p:nvPr/>
        </p:nvSpPr>
        <p:spPr>
          <a:xfrm>
            <a:off x="3472339" y="6983135"/>
            <a:ext cx="2325529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None/>
            </a:pPr>
            <a:r>
              <a:rPr b="1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Accuracy</a:t>
            </a:r>
            <a:endParaRPr b="0" i="0" sz="1350" u="none" cap="none" strike="noStrike"/>
          </a:p>
        </p:txBody>
      </p:sp>
      <p:sp>
        <p:nvSpPr>
          <p:cNvPr id="125" name="Google Shape;125;p18"/>
          <p:cNvSpPr/>
          <p:nvPr/>
        </p:nvSpPr>
        <p:spPr>
          <a:xfrm>
            <a:off x="6152436" y="6983135"/>
            <a:ext cx="2325529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None/>
            </a:pPr>
            <a:r>
              <a:rPr b="1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Precision_Clase_1</a:t>
            </a:r>
            <a:endParaRPr b="0" i="0" sz="1350" u="none" cap="none" strike="noStrike"/>
          </a:p>
        </p:txBody>
      </p:sp>
      <p:sp>
        <p:nvSpPr>
          <p:cNvPr id="126" name="Google Shape;126;p18"/>
          <p:cNvSpPr/>
          <p:nvPr/>
        </p:nvSpPr>
        <p:spPr>
          <a:xfrm>
            <a:off x="8832533" y="6983135"/>
            <a:ext cx="2325529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None/>
            </a:pPr>
            <a:r>
              <a:rPr b="1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Recall_Clase_1</a:t>
            </a:r>
            <a:endParaRPr b="0" i="0" sz="1350" u="none" cap="none" strike="noStrike"/>
          </a:p>
        </p:txBody>
      </p:sp>
      <p:sp>
        <p:nvSpPr>
          <p:cNvPr id="127" name="Google Shape;127;p18"/>
          <p:cNvSpPr/>
          <p:nvPr/>
        </p:nvSpPr>
        <p:spPr>
          <a:xfrm>
            <a:off x="11512629" y="6983135"/>
            <a:ext cx="2329339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None/>
            </a:pPr>
            <a:r>
              <a:rPr b="1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F1-Score_Clase_1</a:t>
            </a:r>
            <a:endParaRPr b="0" i="0" sz="1350" u="none" cap="none" strike="noStrike"/>
          </a:p>
        </p:txBody>
      </p:sp>
      <p:sp>
        <p:nvSpPr>
          <p:cNvPr id="128" name="Google Shape;128;p18"/>
          <p:cNvSpPr/>
          <p:nvPr/>
        </p:nvSpPr>
        <p:spPr>
          <a:xfrm>
            <a:off x="614958" y="7372469"/>
            <a:ext cx="13400484" cy="501015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788432" y="7484150"/>
            <a:ext cx="2329339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None/>
            </a:pPr>
            <a:r>
              <a:rPr b="0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DecisionTree</a:t>
            </a:r>
            <a:endParaRPr b="0" i="0" sz="1350" u="none" cap="none" strike="noStrike"/>
          </a:p>
        </p:txBody>
      </p:sp>
      <p:sp>
        <p:nvSpPr>
          <p:cNvPr id="130" name="Google Shape;130;p18"/>
          <p:cNvSpPr/>
          <p:nvPr/>
        </p:nvSpPr>
        <p:spPr>
          <a:xfrm>
            <a:off x="3472339" y="7484150"/>
            <a:ext cx="2325529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None/>
            </a:pPr>
            <a:r>
              <a:rPr b="0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72.69%</a:t>
            </a:r>
            <a:endParaRPr b="0" i="0" sz="1350" u="none" cap="none" strike="noStrike"/>
          </a:p>
        </p:txBody>
      </p:sp>
      <p:sp>
        <p:nvSpPr>
          <p:cNvPr id="131" name="Google Shape;131;p18"/>
          <p:cNvSpPr/>
          <p:nvPr/>
        </p:nvSpPr>
        <p:spPr>
          <a:xfrm>
            <a:off x="6152436" y="7484150"/>
            <a:ext cx="2325529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None/>
            </a:pPr>
            <a:r>
              <a:rPr b="0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49.12%</a:t>
            </a:r>
            <a:endParaRPr b="0" i="0" sz="1350" u="none" cap="none" strike="noStrike"/>
          </a:p>
        </p:txBody>
      </p:sp>
      <p:sp>
        <p:nvSpPr>
          <p:cNvPr id="132" name="Google Shape;132;p18"/>
          <p:cNvSpPr/>
          <p:nvPr/>
        </p:nvSpPr>
        <p:spPr>
          <a:xfrm>
            <a:off x="8832533" y="7484150"/>
            <a:ext cx="2325529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None/>
            </a:pPr>
            <a:r>
              <a:rPr b="0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79.68%</a:t>
            </a:r>
            <a:endParaRPr b="0" i="0" sz="1350" u="none" cap="none" strike="noStrike"/>
          </a:p>
        </p:txBody>
      </p:sp>
      <p:sp>
        <p:nvSpPr>
          <p:cNvPr id="133" name="Google Shape;133;p18"/>
          <p:cNvSpPr/>
          <p:nvPr/>
        </p:nvSpPr>
        <p:spPr>
          <a:xfrm>
            <a:off x="11512629" y="7484150"/>
            <a:ext cx="2329339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None/>
            </a:pPr>
            <a:r>
              <a:rPr b="0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60.77%</a:t>
            </a:r>
            <a:endParaRPr b="0" i="0" sz="1350" u="none" cap="none" strike="noStrike"/>
          </a:p>
        </p:txBody>
      </p:sp>
      <p:sp>
        <p:nvSpPr>
          <p:cNvPr id="134" name="Google Shape;134;p18"/>
          <p:cNvSpPr/>
          <p:nvPr/>
        </p:nvSpPr>
        <p:spPr>
          <a:xfrm>
            <a:off x="614958" y="7873484"/>
            <a:ext cx="13400484" cy="501015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788432" y="7985165"/>
            <a:ext cx="2329339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None/>
            </a:pPr>
            <a:r>
              <a:rPr b="0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CatBoost</a:t>
            </a:r>
            <a:endParaRPr b="0" i="0" sz="1350" u="none" cap="none" strike="noStrike"/>
          </a:p>
        </p:txBody>
      </p:sp>
      <p:sp>
        <p:nvSpPr>
          <p:cNvPr id="136" name="Google Shape;136;p18"/>
          <p:cNvSpPr/>
          <p:nvPr/>
        </p:nvSpPr>
        <p:spPr>
          <a:xfrm>
            <a:off x="3472339" y="7985165"/>
            <a:ext cx="2325529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None/>
            </a:pPr>
            <a:r>
              <a:rPr b="0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75.44%</a:t>
            </a:r>
            <a:endParaRPr b="0" i="0" sz="1350" u="none" cap="none" strike="noStrike"/>
          </a:p>
        </p:txBody>
      </p:sp>
      <p:sp>
        <p:nvSpPr>
          <p:cNvPr id="137" name="Google Shape;137;p18"/>
          <p:cNvSpPr/>
          <p:nvPr/>
        </p:nvSpPr>
        <p:spPr>
          <a:xfrm>
            <a:off x="6152436" y="7985165"/>
            <a:ext cx="2325529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None/>
            </a:pPr>
            <a:r>
              <a:rPr b="0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52.43%</a:t>
            </a:r>
            <a:endParaRPr b="0" i="0" sz="1350" u="none" cap="none" strike="noStrike"/>
          </a:p>
        </p:txBody>
      </p:sp>
      <p:sp>
        <p:nvSpPr>
          <p:cNvPr id="138" name="Google Shape;138;p18"/>
          <p:cNvSpPr/>
          <p:nvPr/>
        </p:nvSpPr>
        <p:spPr>
          <a:xfrm>
            <a:off x="8832533" y="7985165"/>
            <a:ext cx="2325529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None/>
            </a:pPr>
            <a:r>
              <a:rPr b="0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80.75%</a:t>
            </a:r>
            <a:endParaRPr b="0" i="0" sz="1350" u="none" cap="none" strike="noStrike"/>
          </a:p>
        </p:txBody>
      </p:sp>
      <p:sp>
        <p:nvSpPr>
          <p:cNvPr id="139" name="Google Shape;139;p18"/>
          <p:cNvSpPr/>
          <p:nvPr/>
        </p:nvSpPr>
        <p:spPr>
          <a:xfrm>
            <a:off x="11512629" y="7985165"/>
            <a:ext cx="2329339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None/>
            </a:pPr>
            <a:r>
              <a:rPr b="0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63.58%</a:t>
            </a:r>
            <a:endParaRPr b="0" i="0" sz="1350" u="none" cap="none" strike="noStrike"/>
          </a:p>
        </p:txBody>
      </p:sp>
      <p:sp>
        <p:nvSpPr>
          <p:cNvPr id="140" name="Google Shape;140;p18"/>
          <p:cNvSpPr/>
          <p:nvPr/>
        </p:nvSpPr>
        <p:spPr>
          <a:xfrm>
            <a:off x="614958" y="8374499"/>
            <a:ext cx="13400484" cy="501015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788432" y="8486180"/>
            <a:ext cx="2329339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1350"/>
              <a:buFont typeface="Source Sans 3"/>
              <a:buNone/>
            </a:pPr>
            <a:r>
              <a:rPr b="1" i="0" lang="en-US" sz="1350" u="none" cap="none" strike="noStrike">
                <a:solidFill>
                  <a:srgbClr val="38512F"/>
                </a:solidFill>
                <a:latin typeface="Source Sans 3"/>
                <a:ea typeface="Source Sans 3"/>
                <a:cs typeface="Source Sans 3"/>
                <a:sym typeface="Source Sans 3"/>
              </a:rPr>
              <a:t>RandomForest</a:t>
            </a:r>
            <a:endParaRPr b="0" i="0" sz="135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3472339" y="8486180"/>
            <a:ext cx="2325529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None/>
            </a:pPr>
            <a:r>
              <a:rPr b="0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68.49%</a:t>
            </a:r>
            <a:endParaRPr b="0" i="0" sz="1350" u="none" cap="none" strike="noStrike"/>
          </a:p>
        </p:txBody>
      </p:sp>
      <p:sp>
        <p:nvSpPr>
          <p:cNvPr id="143" name="Google Shape;143;p18"/>
          <p:cNvSpPr/>
          <p:nvPr/>
        </p:nvSpPr>
        <p:spPr>
          <a:xfrm>
            <a:off x="6152436" y="8486180"/>
            <a:ext cx="2325529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None/>
            </a:pPr>
            <a:r>
              <a:rPr b="0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45.22%</a:t>
            </a:r>
            <a:endParaRPr b="0" i="0" sz="1350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8832533" y="8486180"/>
            <a:ext cx="2325529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1350"/>
              <a:buFont typeface="Source Sans 3"/>
              <a:buNone/>
            </a:pPr>
            <a:r>
              <a:rPr b="1" i="0" lang="en-US" sz="1350" u="none" cap="none" strike="noStrike">
                <a:solidFill>
                  <a:srgbClr val="38512F"/>
                </a:solidFill>
                <a:latin typeface="Source Sans 3"/>
                <a:ea typeface="Source Sans 3"/>
                <a:cs typeface="Source Sans 3"/>
                <a:sym typeface="Source Sans 3"/>
              </a:rPr>
              <a:t>88.50%</a:t>
            </a:r>
            <a:endParaRPr b="0" i="0" sz="1350" u="none" cap="none" strike="noStrike"/>
          </a:p>
        </p:txBody>
      </p:sp>
      <p:sp>
        <p:nvSpPr>
          <p:cNvPr id="145" name="Google Shape;145;p18"/>
          <p:cNvSpPr/>
          <p:nvPr/>
        </p:nvSpPr>
        <p:spPr>
          <a:xfrm>
            <a:off x="11512629" y="8486180"/>
            <a:ext cx="2329339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None/>
            </a:pPr>
            <a:r>
              <a:rPr b="0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59.86%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837724" y="952500"/>
            <a:ext cx="5906572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400"/>
              <a:buFont typeface="Lora"/>
              <a:buNone/>
            </a:pPr>
            <a:r>
              <a:rPr b="0" i="0" lang="en-US" sz="44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Matrices de Confusión</a:t>
            </a:r>
            <a:endParaRPr b="0" i="0" sz="4400" u="none" cap="none" strike="noStrike"/>
          </a:p>
        </p:txBody>
      </p:sp>
      <p:sp>
        <p:nvSpPr>
          <p:cNvPr id="152" name="Google Shape;152;p19"/>
          <p:cNvSpPr/>
          <p:nvPr/>
        </p:nvSpPr>
        <p:spPr>
          <a:xfrm>
            <a:off x="837724" y="225480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DecisionTree</a:t>
            </a:r>
            <a:endParaRPr b="0" i="0" sz="2200" u="none" cap="none" strike="noStrike"/>
          </a:p>
        </p:txBody>
      </p:sp>
      <p:pic>
        <p:nvPicPr>
          <p:cNvPr descr="preencoded.png" id="153" name="Google Shape;15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724" y="2875955"/>
            <a:ext cx="3928586" cy="302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/>
          <p:nvPr/>
        </p:nvSpPr>
        <p:spPr>
          <a:xfrm>
            <a:off x="5357813" y="225480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CatBoost</a:t>
            </a:r>
            <a:endParaRPr b="0" i="0" sz="2200" u="none" cap="none" strike="noStrike"/>
          </a:p>
        </p:txBody>
      </p:sp>
      <p:pic>
        <p:nvPicPr>
          <p:cNvPr descr="preencoded.png" id="155" name="Google Shape;15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7813" y="2875955"/>
            <a:ext cx="3928586" cy="309657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/>
          <p:nvPr/>
        </p:nvSpPr>
        <p:spPr>
          <a:xfrm>
            <a:off x="9877901" y="225480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RandomForest</a:t>
            </a:r>
            <a:endParaRPr b="0" i="0" sz="2200" u="none" cap="none" strike="noStrike"/>
          </a:p>
        </p:txBody>
      </p:sp>
      <p:pic>
        <p:nvPicPr>
          <p:cNvPr descr="preencoded.png" id="157" name="Google Shape;15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77901" y="2875955"/>
            <a:ext cx="3928586" cy="306383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/>
          <p:nvPr/>
        </p:nvSpPr>
        <p:spPr>
          <a:xfrm>
            <a:off x="837724" y="6510933"/>
            <a:ext cx="12954952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RandomForest muestra el mejor desempeño en la detección de clientes que abandonarán (clase 1), aunque con mayor cantidad de falsos positivos.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/>
          <p:nvPr/>
        </p:nvSpPr>
        <p:spPr>
          <a:xfrm>
            <a:off x="607338" y="477202"/>
            <a:ext cx="7012424" cy="5104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3200"/>
              <a:buFont typeface="Lora"/>
              <a:buNone/>
            </a:pPr>
            <a:r>
              <a:rPr b="0" i="0" lang="en-US" sz="32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Modelo Seleccionado: RandomForest</a:t>
            </a:r>
            <a:endParaRPr b="0" i="0" sz="3200" u="none" cap="none" strike="noStrike"/>
          </a:p>
        </p:txBody>
      </p:sp>
      <p:sp>
        <p:nvSpPr>
          <p:cNvPr id="165" name="Google Shape;165;p20"/>
          <p:cNvSpPr/>
          <p:nvPr/>
        </p:nvSpPr>
        <p:spPr>
          <a:xfrm>
            <a:off x="607338" y="1421368"/>
            <a:ext cx="2041684" cy="255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1600"/>
              <a:buFont typeface="Lora"/>
              <a:buNone/>
            </a:pPr>
            <a:r>
              <a:rPr b="0" i="0" lang="en-US" sz="16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Razones de selección</a:t>
            </a:r>
            <a:endParaRPr b="0" i="0" sz="1600" u="none" cap="none" strike="noStrike"/>
          </a:p>
        </p:txBody>
      </p:sp>
      <p:sp>
        <p:nvSpPr>
          <p:cNvPr id="166" name="Google Shape;166;p20"/>
          <p:cNvSpPr/>
          <p:nvPr/>
        </p:nvSpPr>
        <p:spPr>
          <a:xfrm>
            <a:off x="607338" y="1849993"/>
            <a:ext cx="7880033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None/>
            </a:pPr>
            <a:r>
              <a:rPr b="0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Mejor recall para la clase 1 (</a:t>
            </a:r>
            <a:r>
              <a:rPr b="1" i="0" lang="en-US" sz="1350" u="none" cap="none" strike="noStrike">
                <a:solidFill>
                  <a:srgbClr val="38512F"/>
                </a:solidFill>
                <a:latin typeface="Source Sans 3"/>
                <a:ea typeface="Source Sans 3"/>
                <a:cs typeface="Source Sans 3"/>
                <a:sym typeface="Source Sans 3"/>
              </a:rPr>
              <a:t>88.5%</a:t>
            </a:r>
            <a:r>
              <a:rPr b="0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)</a:t>
            </a:r>
            <a:endParaRPr b="0" i="0" sz="1350" u="none" cap="none" strike="noStrike"/>
          </a:p>
        </p:txBody>
      </p:sp>
      <p:sp>
        <p:nvSpPr>
          <p:cNvPr id="167" name="Google Shape;167;p20"/>
          <p:cNvSpPr/>
          <p:nvPr/>
        </p:nvSpPr>
        <p:spPr>
          <a:xfrm>
            <a:off x="607338" y="2188369"/>
            <a:ext cx="7880033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Char char="•"/>
            </a:pPr>
            <a:r>
              <a:rPr b="0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Capacidad para identificar correctamente a la mayoría de clientes que abandonarán</a:t>
            </a:r>
            <a:endParaRPr b="0" i="0" sz="1350" u="none" cap="none" strike="noStrike"/>
          </a:p>
        </p:txBody>
      </p:sp>
      <p:sp>
        <p:nvSpPr>
          <p:cNvPr id="168" name="Google Shape;168;p20"/>
          <p:cNvSpPr/>
          <p:nvPr/>
        </p:nvSpPr>
        <p:spPr>
          <a:xfrm>
            <a:off x="607338" y="2526744"/>
            <a:ext cx="7880033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Char char="•"/>
            </a:pPr>
            <a:r>
              <a:rPr b="0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Permite enfocar esfuerzos de retención en el conjunto de interés</a:t>
            </a:r>
            <a:endParaRPr b="0" i="0" sz="1350" u="none" cap="none" strike="noStrike"/>
          </a:p>
        </p:txBody>
      </p:sp>
      <p:sp>
        <p:nvSpPr>
          <p:cNvPr id="169" name="Google Shape;169;p20"/>
          <p:cNvSpPr/>
          <p:nvPr/>
        </p:nvSpPr>
        <p:spPr>
          <a:xfrm>
            <a:off x="607338" y="2977872"/>
            <a:ext cx="2367915" cy="255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1600"/>
              <a:buFont typeface="Lora"/>
              <a:buNone/>
            </a:pPr>
            <a:r>
              <a:rPr b="0" i="0" lang="en-US" sz="16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Matriz de confusión final</a:t>
            </a:r>
            <a:endParaRPr b="0" i="0" sz="1600" u="none" cap="none" strike="noStrike"/>
          </a:p>
        </p:txBody>
      </p:sp>
      <p:pic>
        <p:nvPicPr>
          <p:cNvPr descr="preencoded.png" id="170" name="Google Shape;17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338" y="3428167"/>
            <a:ext cx="7376160" cy="54330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1" name="Google Shape;17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8377" y="1443038"/>
            <a:ext cx="5112187" cy="511218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/>
          <p:nvPr/>
        </p:nvSpPr>
        <p:spPr>
          <a:xfrm>
            <a:off x="8918377" y="6750368"/>
            <a:ext cx="5112187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None/>
            </a:pPr>
            <a:r>
              <a:rPr b="0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Parámetros optimizados:</a:t>
            </a:r>
            <a:endParaRPr b="0" i="0" sz="1350" u="none" cap="none" strike="noStrike"/>
          </a:p>
        </p:txBody>
      </p:sp>
      <p:sp>
        <p:nvSpPr>
          <p:cNvPr id="173" name="Google Shape;173;p20"/>
          <p:cNvSpPr/>
          <p:nvPr/>
        </p:nvSpPr>
        <p:spPr>
          <a:xfrm>
            <a:off x="8918377" y="7184112"/>
            <a:ext cx="5112187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Char char="•"/>
            </a:pPr>
            <a:r>
              <a:rPr b="0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n_estimators: 100</a:t>
            </a:r>
            <a:endParaRPr b="0" i="0" sz="1350" u="none" cap="none" strike="noStrike"/>
          </a:p>
        </p:txBody>
      </p:sp>
      <p:sp>
        <p:nvSpPr>
          <p:cNvPr id="174" name="Google Shape;174;p20"/>
          <p:cNvSpPr/>
          <p:nvPr/>
        </p:nvSpPr>
        <p:spPr>
          <a:xfrm>
            <a:off x="8918377" y="7522488"/>
            <a:ext cx="5112187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Char char="•"/>
            </a:pPr>
            <a:r>
              <a:rPr b="0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max_depth: 10</a:t>
            </a:r>
            <a:endParaRPr b="0" i="0" sz="1350" u="none" cap="none" strike="noStrike"/>
          </a:p>
        </p:txBody>
      </p:sp>
      <p:sp>
        <p:nvSpPr>
          <p:cNvPr id="175" name="Google Shape;175;p20"/>
          <p:cNvSpPr/>
          <p:nvPr/>
        </p:nvSpPr>
        <p:spPr>
          <a:xfrm>
            <a:off x="8918377" y="7860863"/>
            <a:ext cx="5112187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50"/>
              <a:buFont typeface="Source Sans 3"/>
              <a:buChar char="•"/>
            </a:pPr>
            <a:r>
              <a:rPr b="0" i="0" lang="en-US" sz="13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class_weight: {0: 1, 1: 3}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/>
          <p:nvPr/>
        </p:nvSpPr>
        <p:spPr>
          <a:xfrm>
            <a:off x="837724" y="1219557"/>
            <a:ext cx="6416754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400"/>
              <a:buFont typeface="Lora"/>
              <a:buNone/>
            </a:pPr>
            <a:r>
              <a:rPr b="0" i="0" lang="en-US" sz="44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Limitaciones del Modelo</a:t>
            </a:r>
            <a:endParaRPr b="0" i="0" sz="4400" u="none" cap="none" strike="noStrike"/>
          </a:p>
        </p:txBody>
      </p:sp>
      <p:sp>
        <p:nvSpPr>
          <p:cNvPr id="182" name="Google Shape;182;p21"/>
          <p:cNvSpPr/>
          <p:nvPr/>
        </p:nvSpPr>
        <p:spPr>
          <a:xfrm>
            <a:off x="837724" y="2402324"/>
            <a:ext cx="6357818" cy="2184202"/>
          </a:xfrm>
          <a:prstGeom prst="roundRect">
            <a:avLst>
              <a:gd fmla="val 6698" name="adj"/>
            </a:avLst>
          </a:prstGeom>
          <a:solidFill>
            <a:srgbClr val="FEF5E7"/>
          </a:solidFill>
          <a:ln cap="flat" cmpd="sng" w="30475">
            <a:solidFill>
              <a:srgbClr val="D9C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807244" y="2402324"/>
            <a:ext cx="121920" cy="2184202"/>
          </a:xfrm>
          <a:prstGeom prst="roundRect">
            <a:avLst>
              <a:gd fmla="val 29451" name="adj"/>
            </a:avLst>
          </a:prstGeom>
          <a:solidFill>
            <a:srgbClr val="3851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1198959" y="267212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Desbalance de clases</a:t>
            </a:r>
            <a:endParaRPr b="0" i="0" sz="2200" u="none" cap="none" strike="noStrike"/>
          </a:p>
        </p:txBody>
      </p:sp>
      <p:sp>
        <p:nvSpPr>
          <p:cNvPr id="185" name="Google Shape;185;p21"/>
          <p:cNvSpPr/>
          <p:nvPr/>
        </p:nvSpPr>
        <p:spPr>
          <a:xfrm>
            <a:off x="1198959" y="3167658"/>
            <a:ext cx="5726787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A pesar de aplicar técnicas para mitigar la desproporción, el sesgo natural en los datos puede afectar la precisión para identificar la clase minoritaria.</a:t>
            </a:r>
            <a:endParaRPr b="0" i="0" sz="1850" u="none" cap="none" strike="noStrike"/>
          </a:p>
        </p:txBody>
      </p:sp>
      <p:sp>
        <p:nvSpPr>
          <p:cNvPr id="186" name="Google Shape;186;p21"/>
          <p:cNvSpPr/>
          <p:nvPr/>
        </p:nvSpPr>
        <p:spPr>
          <a:xfrm>
            <a:off x="7434858" y="2402324"/>
            <a:ext cx="6357818" cy="2184202"/>
          </a:xfrm>
          <a:prstGeom prst="roundRect">
            <a:avLst>
              <a:gd fmla="val 6698" name="adj"/>
            </a:avLst>
          </a:prstGeom>
          <a:solidFill>
            <a:srgbClr val="FEF5E7"/>
          </a:solidFill>
          <a:ln cap="flat" cmpd="sng" w="30475">
            <a:solidFill>
              <a:srgbClr val="D9C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7404378" y="2402324"/>
            <a:ext cx="121920" cy="2184202"/>
          </a:xfrm>
          <a:prstGeom prst="roundRect">
            <a:avLst>
              <a:gd fmla="val 29451" name="adj"/>
            </a:avLst>
          </a:prstGeom>
          <a:solidFill>
            <a:srgbClr val="3851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7796093" y="267212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Calidad de datos</a:t>
            </a:r>
            <a:endParaRPr b="0" i="0" sz="2200" u="none" cap="none" strike="noStrike"/>
          </a:p>
        </p:txBody>
      </p:sp>
      <p:sp>
        <p:nvSpPr>
          <p:cNvPr id="189" name="Google Shape;189;p21"/>
          <p:cNvSpPr/>
          <p:nvPr/>
        </p:nvSpPr>
        <p:spPr>
          <a:xfrm>
            <a:off x="7796093" y="3167658"/>
            <a:ext cx="5726787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El modelo está limitado por la exactitud y completitud de la información histórica disponible.</a:t>
            </a:r>
            <a:endParaRPr b="0" i="0" sz="1850" u="none" cap="none" strike="noStrike"/>
          </a:p>
        </p:txBody>
      </p:sp>
      <p:sp>
        <p:nvSpPr>
          <p:cNvPr id="190" name="Google Shape;190;p21"/>
          <p:cNvSpPr/>
          <p:nvPr/>
        </p:nvSpPr>
        <p:spPr>
          <a:xfrm>
            <a:off x="837724" y="4825841"/>
            <a:ext cx="6357818" cy="2184202"/>
          </a:xfrm>
          <a:prstGeom prst="roundRect">
            <a:avLst>
              <a:gd fmla="val 6698" name="adj"/>
            </a:avLst>
          </a:prstGeom>
          <a:solidFill>
            <a:srgbClr val="FEF5E7"/>
          </a:solidFill>
          <a:ln cap="flat" cmpd="sng" w="30475">
            <a:solidFill>
              <a:srgbClr val="D9C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807244" y="4825841"/>
            <a:ext cx="121920" cy="2184202"/>
          </a:xfrm>
          <a:prstGeom prst="roundRect">
            <a:avLst>
              <a:gd fmla="val 29451" name="adj"/>
            </a:avLst>
          </a:prstGeom>
          <a:solidFill>
            <a:srgbClr val="3851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>
            <a:off x="1198959" y="509563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Variables limitadas</a:t>
            </a:r>
            <a:endParaRPr b="0" i="0" sz="2200" u="none" cap="none" strike="noStrike"/>
          </a:p>
        </p:txBody>
      </p:sp>
      <p:sp>
        <p:nvSpPr>
          <p:cNvPr id="193" name="Google Shape;193;p21"/>
          <p:cNvSpPr/>
          <p:nvPr/>
        </p:nvSpPr>
        <p:spPr>
          <a:xfrm>
            <a:off x="1198959" y="5591175"/>
            <a:ext cx="5726787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Solo se consideran factores internos (contratos, servicios, facturación). Factores externos como competencia o economía no están modelados.</a:t>
            </a:r>
            <a:endParaRPr b="0" i="0" sz="1850" u="none" cap="none" strike="noStrike"/>
          </a:p>
        </p:txBody>
      </p:sp>
      <p:sp>
        <p:nvSpPr>
          <p:cNvPr id="194" name="Google Shape;194;p21"/>
          <p:cNvSpPr/>
          <p:nvPr/>
        </p:nvSpPr>
        <p:spPr>
          <a:xfrm>
            <a:off x="7434858" y="4825841"/>
            <a:ext cx="6357818" cy="2184202"/>
          </a:xfrm>
          <a:prstGeom prst="roundRect">
            <a:avLst>
              <a:gd fmla="val 6698" name="adj"/>
            </a:avLst>
          </a:prstGeom>
          <a:solidFill>
            <a:srgbClr val="FEF5E7"/>
          </a:solidFill>
          <a:ln cap="flat" cmpd="sng" w="30475">
            <a:solidFill>
              <a:srgbClr val="D9C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7404378" y="4825841"/>
            <a:ext cx="121920" cy="2184202"/>
          </a:xfrm>
          <a:prstGeom prst="roundRect">
            <a:avLst>
              <a:gd fmla="val 29451" name="adj"/>
            </a:avLst>
          </a:prstGeom>
          <a:solidFill>
            <a:srgbClr val="3851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7796093" y="5095637"/>
            <a:ext cx="2835831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b="0" i="0" lang="en-US" sz="2200" u="none" cap="none" strike="noStrike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Riesgo de sobreajuste</a:t>
            </a:r>
            <a:endParaRPr b="0" i="0" sz="2200" u="none" cap="none" strike="noStrike"/>
          </a:p>
        </p:txBody>
      </p:sp>
      <p:sp>
        <p:nvSpPr>
          <p:cNvPr id="197" name="Google Shape;197;p21"/>
          <p:cNvSpPr/>
          <p:nvPr/>
        </p:nvSpPr>
        <p:spPr>
          <a:xfrm>
            <a:off x="7796093" y="5591175"/>
            <a:ext cx="5726787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Source Sans 3"/>
              <a:buNone/>
            </a:pPr>
            <a:r>
              <a:rPr b="0" i="0" lang="en-US" sz="1850" u="none" cap="none" strike="noStrike">
                <a:solidFill>
                  <a:srgbClr val="3A3630"/>
                </a:solidFill>
                <a:latin typeface="Source Sans 3"/>
                <a:ea typeface="Source Sans 3"/>
                <a:cs typeface="Source Sans 3"/>
                <a:sym typeface="Source Sans 3"/>
              </a:rPr>
              <a:t>Posibilidad de que el modelo se ajuste demasiado a patrones específicos del conjunto de entrenamiento.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